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7" r:id="rId4"/>
  </p:sldMasterIdLst>
  <p:sldIdLst>
    <p:sldId id="265" r:id="rId5"/>
    <p:sldId id="271" r:id="rId6"/>
    <p:sldId id="259" r:id="rId7"/>
    <p:sldId id="275" r:id="rId8"/>
    <p:sldId id="260" r:id="rId9"/>
    <p:sldId id="269" r:id="rId10"/>
    <p:sldId id="262" r:id="rId11"/>
    <p:sldId id="263" r:id="rId12"/>
    <p:sldId id="266" r:id="rId13"/>
    <p:sldId id="267" r:id="rId14"/>
    <p:sldId id="268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184DA70-C731-4C70-880D-CCD4705E623C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00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7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25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40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1009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34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3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736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61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308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1142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5163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3355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6493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21680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288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9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D6E202-B606-4609-B914-27C9371A1F6D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4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  <p:sldLayoutId id="2147484051" r:id="rId14"/>
    <p:sldLayoutId id="2147484052" r:id="rId15"/>
    <p:sldLayoutId id="2147484053" r:id="rId16"/>
    <p:sldLayoutId id="2147484054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facebook.com/profile.php?i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BB562B5-13ED-F2B2-370E-B02E2490D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7268" y="255504"/>
            <a:ext cx="8314061" cy="1515533"/>
          </a:xfrm>
        </p:spPr>
        <p:txBody>
          <a:bodyPr/>
          <a:lstStyle/>
          <a:p>
            <a:r>
              <a:rPr lang="bg-BG" b="1" i="1" dirty="0">
                <a:solidFill>
                  <a:srgbClr val="FF3399"/>
                </a:solidFill>
              </a:rPr>
              <a:t>ДГ“ Мечта“ с. Красново</a:t>
            </a:r>
            <a:br>
              <a:rPr lang="en-US" dirty="0">
                <a:solidFill>
                  <a:srgbClr val="FF3399"/>
                </a:solidFill>
              </a:rPr>
            </a:br>
            <a:endParaRPr lang="en-US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E67AB27D-5619-C7AA-D63B-FD2C359D6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1293" y="1699930"/>
            <a:ext cx="7029413" cy="3354514"/>
          </a:xfrm>
        </p:spPr>
        <p:txBody>
          <a:bodyPr>
            <a:normAutofit fontScale="92500"/>
          </a:bodyPr>
          <a:lstStyle/>
          <a:p>
            <a:r>
              <a:rPr lang="bg-BG" sz="6000" b="1" i="1" dirty="0"/>
              <a:t>Добри практики при реализиране на дейностите по обхват</a:t>
            </a:r>
            <a:endParaRPr lang="en-US" sz="5400" dirty="0"/>
          </a:p>
        </p:txBody>
      </p:sp>
      <p:pic>
        <p:nvPicPr>
          <p:cNvPr id="4" name="Picture 4" descr="Картина, която съдържа карта&#10;&#10;Описанието е генерирано автоматично">
            <a:extLst>
              <a:ext uri="{FF2B5EF4-FFF2-40B4-BE49-F238E27FC236}">
                <a16:creationId xmlns:a16="http://schemas.microsoft.com/office/drawing/2014/main" id="{1B8FDFF5-DE86-1428-015A-7C998DD0F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7" y="125044"/>
            <a:ext cx="1694782" cy="1694782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8046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0B078DA-A96B-DB30-7DF3-C3E4B687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i="1" dirty="0"/>
              <a:t>Всъщност:</a:t>
            </a:r>
            <a:endParaRPr lang="en-US" b="1" i="1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29E3BC5-BD4A-F25A-5304-92F563E8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Механизмът</a:t>
            </a:r>
            <a:r>
              <a:rPr lang="ru-RU" dirty="0"/>
              <a:t> за обхват в </a:t>
            </a:r>
            <a:r>
              <a:rPr lang="ru-RU" dirty="0" err="1"/>
              <a:t>детската</a:t>
            </a:r>
            <a:r>
              <a:rPr lang="ru-RU" dirty="0"/>
              <a:t> градина </a:t>
            </a:r>
            <a:r>
              <a:rPr lang="ru-RU" dirty="0" err="1"/>
              <a:t>представлява</a:t>
            </a:r>
            <a:r>
              <a:rPr lang="ru-RU" dirty="0"/>
              <a:t> система от </a:t>
            </a:r>
            <a:r>
              <a:rPr lang="ru-RU" dirty="0" err="1"/>
              <a:t>координирани</a:t>
            </a:r>
            <a:r>
              <a:rPr lang="ru-RU" dirty="0"/>
              <a:t> мерки и </a:t>
            </a:r>
            <a:r>
              <a:rPr lang="ru-RU" dirty="0" err="1"/>
              <a:t>дейности</a:t>
            </a:r>
            <a:r>
              <a:rPr lang="ru-RU" dirty="0"/>
              <a:t>.</a:t>
            </a:r>
          </a:p>
          <a:p>
            <a:r>
              <a:rPr lang="ru-RU" dirty="0" err="1"/>
              <a:t>Насочени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гарантиране</a:t>
            </a:r>
            <a:r>
              <a:rPr lang="ru-RU" dirty="0"/>
              <a:t> на </a:t>
            </a:r>
            <a:r>
              <a:rPr lang="ru-RU" dirty="0" err="1"/>
              <a:t>достъпа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в </a:t>
            </a:r>
            <a:r>
              <a:rPr lang="ru-RU" dirty="0" err="1"/>
              <a:t>задължителна</a:t>
            </a:r>
            <a:r>
              <a:rPr lang="ru-RU" dirty="0"/>
              <a:t> </a:t>
            </a:r>
            <a:r>
              <a:rPr lang="ru-RU" dirty="0" err="1"/>
              <a:t>предучилищна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.</a:t>
            </a:r>
          </a:p>
          <a:p>
            <a:r>
              <a:rPr lang="ru-RU" dirty="0" err="1"/>
              <a:t>Неговата</a:t>
            </a:r>
            <a:r>
              <a:rPr lang="ru-RU" dirty="0"/>
              <a:t> цел не е само </a:t>
            </a:r>
            <a:r>
              <a:rPr lang="ru-RU" dirty="0" err="1"/>
              <a:t>пълния</a:t>
            </a:r>
            <a:r>
              <a:rPr lang="ru-RU" dirty="0"/>
              <a:t> обхват, но и </a:t>
            </a:r>
            <a:r>
              <a:rPr lang="ru-RU" dirty="0" err="1"/>
              <a:t>редовното</a:t>
            </a:r>
            <a:r>
              <a:rPr lang="ru-RU" dirty="0"/>
              <a:t> </a:t>
            </a:r>
            <a:r>
              <a:rPr lang="ru-RU" dirty="0" err="1"/>
              <a:t>посещаване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и превенция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риска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отпадане</a:t>
            </a:r>
            <a:r>
              <a:rPr lang="en-US" dirty="0"/>
              <a:t>.</a:t>
            </a:r>
            <a:endParaRPr lang="bg-B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39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07FB56A-AEBF-81AF-4C9F-A8EB74AA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Въз основа на </a:t>
            </a:r>
            <a:r>
              <a:rPr lang="en-US" dirty="0" err="1"/>
              <a:t>Наредба</a:t>
            </a:r>
            <a:r>
              <a:rPr lang="en-US" dirty="0"/>
              <a:t> № 5 </a:t>
            </a:r>
            <a:r>
              <a:rPr lang="en-US" dirty="0" err="1"/>
              <a:t>от</a:t>
            </a:r>
            <a:r>
              <a:rPr lang="en-US" dirty="0"/>
              <a:t> 03.06.2016 г.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предучилищното</a:t>
            </a:r>
            <a:r>
              <a:rPr lang="en-US" dirty="0"/>
              <a:t> </a:t>
            </a:r>
            <a:r>
              <a:rPr lang="en-US" dirty="0" err="1"/>
              <a:t>образование</a:t>
            </a:r>
            <a:r>
              <a:rPr lang="en-US" dirty="0"/>
              <a:t>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84785C3-4AEF-A514-11B8-2A6E8608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33" y="2442078"/>
            <a:ext cx="11924740" cy="417189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bg-BG" sz="3200" b="1" dirty="0"/>
              <a:t>Предприемаме следните действия:</a:t>
            </a:r>
          </a:p>
          <a:p>
            <a:pPr lvl="1"/>
            <a:r>
              <a:rPr lang="en-US" sz="2800" dirty="0" err="1"/>
              <a:t>Използване</a:t>
            </a:r>
            <a:r>
              <a:rPr lang="en-US" sz="2800" dirty="0"/>
              <a:t> </a:t>
            </a: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регистри</a:t>
            </a:r>
            <a:r>
              <a:rPr lang="en-US" sz="2800" dirty="0"/>
              <a:t> и </a:t>
            </a:r>
            <a:r>
              <a:rPr lang="en-US" sz="2800" dirty="0" err="1"/>
              <a:t>бази</a:t>
            </a:r>
            <a:r>
              <a:rPr lang="en-US" sz="2800" dirty="0"/>
              <a:t> </a:t>
            </a:r>
            <a:r>
              <a:rPr lang="en-US" sz="2800" dirty="0" err="1"/>
              <a:t>данни</a:t>
            </a:r>
            <a:r>
              <a:rPr lang="en-US" sz="2800" dirty="0"/>
              <a:t> </a:t>
            </a:r>
            <a:r>
              <a:rPr lang="en-US" sz="2800" dirty="0" err="1"/>
              <a:t>от</a:t>
            </a:r>
            <a:r>
              <a:rPr lang="en-US" sz="2800" dirty="0"/>
              <a:t> ГРАО</a:t>
            </a:r>
            <a:r>
              <a:rPr lang="bg-BG" sz="2800" dirty="0"/>
              <a:t> </a:t>
            </a:r>
            <a:r>
              <a:rPr lang="en-US" sz="2800" dirty="0" err="1"/>
              <a:t>за</a:t>
            </a:r>
            <a:r>
              <a:rPr lang="en-US" sz="2800" dirty="0"/>
              <a:t> </a:t>
            </a:r>
            <a:r>
              <a:rPr lang="en-US" sz="2800" dirty="0" err="1"/>
              <a:t>децата</a:t>
            </a:r>
            <a:r>
              <a:rPr lang="en-US" sz="2800" dirty="0"/>
              <a:t> </a:t>
            </a:r>
            <a:r>
              <a:rPr lang="en-US" sz="2800" dirty="0" err="1"/>
              <a:t>по</a:t>
            </a:r>
            <a:r>
              <a:rPr lang="en-US" sz="2800" dirty="0"/>
              <a:t> </a:t>
            </a:r>
            <a:r>
              <a:rPr lang="en-US" sz="2800" dirty="0" err="1"/>
              <a:t>адресна</a:t>
            </a:r>
            <a:r>
              <a:rPr lang="en-US" sz="2800" dirty="0"/>
              <a:t> </a:t>
            </a:r>
            <a:r>
              <a:rPr lang="en-US" sz="2800" dirty="0" err="1"/>
              <a:t>регистрация</a:t>
            </a:r>
            <a:r>
              <a:rPr lang="bg-BG" sz="2800" dirty="0"/>
              <a:t> и възраст.</a:t>
            </a:r>
          </a:p>
          <a:p>
            <a:pPr lvl="1"/>
            <a:r>
              <a:rPr lang="en-US" sz="2800" dirty="0" err="1"/>
              <a:t>Проверява</a:t>
            </a:r>
            <a:r>
              <a:rPr lang="en-US" sz="2800" dirty="0"/>
              <a:t> </a:t>
            </a:r>
            <a:r>
              <a:rPr lang="en-US" sz="2800" dirty="0" err="1"/>
              <a:t>се</a:t>
            </a:r>
            <a:r>
              <a:rPr lang="en-US" sz="2800" dirty="0"/>
              <a:t> </a:t>
            </a:r>
            <a:r>
              <a:rPr lang="en-US" sz="2800" dirty="0" err="1"/>
              <a:t>кои</a:t>
            </a:r>
            <a:r>
              <a:rPr lang="en-US" sz="2800" dirty="0"/>
              <a:t> </a:t>
            </a:r>
            <a:r>
              <a:rPr lang="en-US" sz="2800" dirty="0" err="1"/>
              <a:t>деца</a:t>
            </a:r>
            <a:r>
              <a:rPr lang="en-US" sz="2800" dirty="0"/>
              <a:t> </a:t>
            </a:r>
            <a:r>
              <a:rPr lang="en-US" sz="2800" dirty="0" err="1"/>
              <a:t>вече</a:t>
            </a:r>
            <a:r>
              <a:rPr lang="en-US" sz="2800" dirty="0"/>
              <a:t> </a:t>
            </a:r>
            <a:r>
              <a:rPr lang="en-US" sz="2800" dirty="0" err="1"/>
              <a:t>са</a:t>
            </a:r>
            <a:r>
              <a:rPr lang="en-US" sz="2800" dirty="0"/>
              <a:t> </a:t>
            </a:r>
            <a:r>
              <a:rPr lang="en-US" sz="2800" dirty="0" err="1"/>
              <a:t>записани</a:t>
            </a:r>
            <a:r>
              <a:rPr lang="en-US" sz="2800" dirty="0"/>
              <a:t> в </a:t>
            </a:r>
            <a:r>
              <a:rPr lang="en-US" sz="2800" dirty="0" err="1"/>
              <a:t>детска</a:t>
            </a:r>
            <a:r>
              <a:rPr lang="en-US" sz="2800" dirty="0"/>
              <a:t> </a:t>
            </a:r>
            <a:r>
              <a:rPr lang="en-US" sz="2800" dirty="0" err="1"/>
              <a:t>градина</a:t>
            </a:r>
            <a:r>
              <a:rPr lang="en-US" sz="2800" dirty="0"/>
              <a:t> </a:t>
            </a:r>
            <a:r>
              <a:rPr lang="en-US" sz="2800" dirty="0" err="1"/>
              <a:t>или</a:t>
            </a:r>
            <a:r>
              <a:rPr lang="en-US" sz="2800" dirty="0"/>
              <a:t> </a:t>
            </a:r>
            <a:r>
              <a:rPr lang="en-US" sz="2800" dirty="0" err="1"/>
              <a:t>подготвителна</a:t>
            </a:r>
            <a:r>
              <a:rPr lang="en-US" sz="2800" dirty="0"/>
              <a:t> </a:t>
            </a:r>
            <a:r>
              <a:rPr lang="en-US" sz="2800" dirty="0" err="1"/>
              <a:t>група</a:t>
            </a:r>
            <a:r>
              <a:rPr lang="en-US" sz="2800" dirty="0"/>
              <a:t>. </a:t>
            </a:r>
            <a:endParaRPr lang="bg-BG" sz="2800" dirty="0"/>
          </a:p>
          <a:p>
            <a:pPr lvl="2"/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децата</a:t>
            </a:r>
            <a:r>
              <a:rPr lang="en-US" sz="2400" dirty="0"/>
              <a:t>, </a:t>
            </a:r>
            <a:r>
              <a:rPr lang="en-US" sz="2400" dirty="0" err="1"/>
              <a:t>които</a:t>
            </a:r>
            <a:r>
              <a:rPr lang="en-US" sz="2400" dirty="0"/>
              <a:t> </a:t>
            </a:r>
            <a:r>
              <a:rPr lang="en-US" sz="2400" dirty="0" err="1"/>
              <a:t>не</a:t>
            </a:r>
            <a:r>
              <a:rPr lang="en-US" sz="2400" dirty="0"/>
              <a:t> </a:t>
            </a:r>
            <a:r>
              <a:rPr lang="en-US" sz="2400" dirty="0" err="1"/>
              <a:t>са</a:t>
            </a:r>
            <a:r>
              <a:rPr lang="en-US" sz="2400" dirty="0"/>
              <a:t> </a:t>
            </a:r>
            <a:r>
              <a:rPr lang="en-US" sz="2400" dirty="0" err="1"/>
              <a:t>записани</a:t>
            </a:r>
            <a:r>
              <a:rPr lang="en-US" sz="2400" dirty="0"/>
              <a:t>, </a:t>
            </a:r>
            <a:r>
              <a:rPr lang="en-US" sz="2400" dirty="0" err="1"/>
              <a:t>се</a:t>
            </a:r>
            <a:r>
              <a:rPr lang="en-US" sz="2400" dirty="0"/>
              <a:t> </a:t>
            </a:r>
            <a:r>
              <a:rPr lang="en-US" sz="2400" dirty="0" err="1"/>
              <a:t>прави</a:t>
            </a:r>
            <a:r>
              <a:rPr lang="en-US" sz="2400" dirty="0"/>
              <a:t> </a:t>
            </a:r>
            <a:r>
              <a:rPr lang="en-US" sz="2400" dirty="0" err="1"/>
              <a:t>списък</a:t>
            </a:r>
            <a:r>
              <a:rPr lang="en-US" sz="2400" dirty="0"/>
              <a:t> </a:t>
            </a:r>
            <a:r>
              <a:rPr lang="bg-BG" sz="2400" dirty="0"/>
              <a:t>с адреси, име и възраст, за да бъдат открити.</a:t>
            </a:r>
          </a:p>
        </p:txBody>
      </p:sp>
    </p:spTree>
    <p:extLst>
      <p:ext uri="{BB962C8B-B14F-4D97-AF65-F5344CB8AC3E}">
        <p14:creationId xmlns:p14="http://schemas.microsoft.com/office/powerpoint/2010/main" val="350572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5DF666-DD6C-9219-5E3B-C4B8F627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889" y="982131"/>
            <a:ext cx="4047378" cy="1778003"/>
          </a:xfrm>
        </p:spPr>
        <p:txBody>
          <a:bodyPr>
            <a:normAutofit fontScale="90000"/>
          </a:bodyPr>
          <a:lstStyle/>
          <a:p>
            <a:r>
              <a:rPr lang="bg-BG" sz="6000" b="1" i="1" dirty="0"/>
              <a:t>Посещения на адреси</a:t>
            </a:r>
            <a:endParaRPr lang="en-US" sz="6000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7107E869-11B4-AC06-4BEE-7CFF42A2E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482" y="857738"/>
            <a:ext cx="2865482" cy="3804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A797925-9E16-1978-93D3-62978EB8E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4889" y="3031065"/>
            <a:ext cx="4695415" cy="3291198"/>
          </a:xfrm>
        </p:spPr>
        <p:txBody>
          <a:bodyPr>
            <a:normAutofit fontScale="85000" lnSpcReduction="20000"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bg-BG" sz="2800" dirty="0"/>
              <a:t>На място се посещават адресите на децата, които не са включени в системата.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bg-BG" sz="2800" dirty="0"/>
              <a:t>Провеждат се разговори с родителите или настойниците с цел да им се разясни задължителното включване на децата в </a:t>
            </a:r>
            <a:r>
              <a:rPr lang="en-US" sz="2800" dirty="0" err="1"/>
              <a:t>предучилищно</a:t>
            </a:r>
            <a:r>
              <a:rPr lang="en-US" sz="2800" dirty="0"/>
              <a:t> </a:t>
            </a:r>
            <a:r>
              <a:rPr lang="en-US" sz="2800" dirty="0" err="1"/>
              <a:t>образование</a:t>
            </a:r>
            <a:r>
              <a:rPr lang="bg-BG" sz="2800" dirty="0"/>
              <a:t>.</a:t>
            </a:r>
          </a:p>
          <a:p>
            <a:endParaRPr lang="en-US" dirty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979BB54-3BA5-57FB-351C-582C02557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692" y="3114850"/>
            <a:ext cx="1949788" cy="2588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385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D7D5B57-0429-7E5D-47D0-9EE0B737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110" y="982132"/>
            <a:ext cx="9926099" cy="1303867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Идентифициране</a:t>
            </a:r>
            <a:r>
              <a:rPr lang="ru-RU" b="1" i="1" dirty="0"/>
              <a:t> на </a:t>
            </a:r>
            <a:r>
              <a:rPr lang="ru-RU" b="1" i="1" dirty="0" err="1"/>
              <a:t>децата</a:t>
            </a:r>
            <a:r>
              <a:rPr lang="ru-RU" b="1" i="1" dirty="0"/>
              <a:t> </a:t>
            </a:r>
            <a:r>
              <a:rPr lang="ru-RU" b="1" i="1" dirty="0" err="1"/>
              <a:t>извън</a:t>
            </a:r>
            <a:r>
              <a:rPr lang="ru-RU" b="1" i="1" dirty="0"/>
              <a:t> обхват</a:t>
            </a:r>
            <a:r>
              <a:rPr lang="bg-BG" b="1" i="1" dirty="0"/>
              <a:t>:</a:t>
            </a:r>
            <a:endParaRPr lang="en-US" b="1" i="1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D32F597-F9D5-373F-FC5E-A799AE942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800" dirty="0"/>
              <a:t>Въз основа на получените данни от ГРАО се посещават не само децата подлежащи на задължително предучилищно образование. </a:t>
            </a:r>
          </a:p>
          <a:p>
            <a:r>
              <a:rPr lang="bg-BG" sz="2800" dirty="0"/>
              <a:t>Проверяват се и се посещава децата на възраст от 2 до 3 г. С</a:t>
            </a:r>
            <a:r>
              <a:rPr lang="en-US" sz="2800" dirty="0"/>
              <a:t> </a:t>
            </a:r>
            <a:r>
              <a:rPr lang="en-US" sz="2800" dirty="0" err="1"/>
              <a:t>цел</a:t>
            </a:r>
            <a:r>
              <a:rPr lang="en-US" sz="2800" dirty="0"/>
              <a:t> </a:t>
            </a:r>
            <a:r>
              <a:rPr lang="en-US" sz="2800" dirty="0" err="1"/>
              <a:t>записването</a:t>
            </a:r>
            <a:r>
              <a:rPr lang="en-US" sz="2800" dirty="0"/>
              <a:t> </a:t>
            </a:r>
            <a:r>
              <a:rPr lang="en-US" sz="2800" dirty="0" err="1"/>
              <a:t>им</a:t>
            </a:r>
            <a:r>
              <a:rPr lang="en-US" sz="2800" dirty="0"/>
              <a:t> в </a:t>
            </a:r>
            <a:r>
              <a:rPr lang="en-US" sz="2800" dirty="0" err="1"/>
              <a:t>детската</a:t>
            </a:r>
            <a:r>
              <a:rPr lang="en-US" sz="2800" dirty="0"/>
              <a:t> </a:t>
            </a:r>
            <a:r>
              <a:rPr lang="en-US" sz="2800" dirty="0" err="1"/>
              <a:t>градина</a:t>
            </a:r>
            <a:r>
              <a:rPr lang="en-US" sz="2800" dirty="0"/>
              <a:t> </a:t>
            </a:r>
            <a:r>
              <a:rPr lang="en-US" sz="2800" dirty="0" err="1"/>
              <a:t>или</a:t>
            </a:r>
            <a:r>
              <a:rPr lang="en-US" sz="2800" dirty="0"/>
              <a:t> </a:t>
            </a:r>
            <a:r>
              <a:rPr lang="en-US" sz="2800" dirty="0" err="1"/>
              <a:t>преодоляването</a:t>
            </a:r>
            <a:r>
              <a:rPr lang="en-US" sz="2800" dirty="0"/>
              <a:t> </a:t>
            </a: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риска</a:t>
            </a:r>
            <a:r>
              <a:rPr lang="en-US" sz="2800" dirty="0"/>
              <a:t> </a:t>
            </a:r>
            <a:r>
              <a:rPr lang="en-US" sz="2800" dirty="0" err="1"/>
              <a:t>от</a:t>
            </a:r>
            <a:r>
              <a:rPr lang="en-US" sz="2800" dirty="0"/>
              <a:t> </a:t>
            </a:r>
            <a:r>
              <a:rPr lang="en-US" sz="2800" dirty="0" err="1"/>
              <a:t>отпадане</a:t>
            </a:r>
            <a:r>
              <a:rPr lang="en-US" sz="2800" dirty="0"/>
              <a:t>.</a:t>
            </a:r>
            <a:endParaRPr lang="bg-BG" sz="2800" dirty="0"/>
          </a:p>
          <a:p>
            <a:endParaRPr lang="bg-BG" sz="28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9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B88D969-F83A-8323-40A9-6DBB86D28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Мерки и дейности относно обхвата: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58F4776-0025-203A-118D-C2EC118F2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За всяко дете се определя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причина</a:t>
            </a:r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поради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която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е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необхванато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отпаднало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е в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риск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отпадане</a:t>
            </a:r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Събраната информация се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отразява</a:t>
            </a:r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 със съответния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код</a:t>
            </a:r>
            <a:r>
              <a:rPr lang="bg-BG" kern="100" dirty="0">
                <a:ea typeface="Calibri" panose="020F0502020204030204" pitchFamily="34" charset="0"/>
                <a:cs typeface="Times New Roman" panose="02020603050405020304" pitchFamily="18" charset="0"/>
              </a:rPr>
              <a:t> за причината и се отбелязва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ИСРМ /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Информационната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система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реализация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механизма</a:t>
            </a:r>
            <a:r>
              <a:rPr lang="en-US" kern="100" dirty="0">
                <a:ea typeface="Calibri" panose="020F0502020204030204" pitchFamily="34" charset="0"/>
                <a:cs typeface="Times New Roman" panose="02020603050405020304" pitchFamily="18" charset="0"/>
              </a:rPr>
              <a:t>/.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494EE3D-9FF3-C6DB-0F93-3B61E8C57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2710" y="1542699"/>
            <a:ext cx="7203004" cy="3825895"/>
          </a:xfrm>
        </p:spPr>
        <p:txBody>
          <a:bodyPr>
            <a:normAutofit/>
          </a:bodyPr>
          <a:lstStyle/>
          <a:p>
            <a:r>
              <a:rPr lang="bg-BG" sz="6600" b="1" i="1" dirty="0" err="1"/>
              <a:t>Допънителни</a:t>
            </a:r>
            <a:r>
              <a:rPr lang="bg-BG" sz="6600" b="1" i="1" dirty="0"/>
              <a:t> мерки и дейности за </a:t>
            </a:r>
            <a:r>
              <a:rPr lang="bg-BG" sz="7200" b="1" i="1" dirty="0"/>
              <a:t>обхват</a:t>
            </a:r>
            <a:endParaRPr lang="en-US" sz="6600" b="1" i="1" dirty="0"/>
          </a:p>
        </p:txBody>
      </p:sp>
    </p:spTree>
    <p:extLst>
      <p:ext uri="{BB962C8B-B14F-4D97-AF65-F5344CB8AC3E}">
        <p14:creationId xmlns:p14="http://schemas.microsoft.com/office/powerpoint/2010/main" val="272228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31E5985-DB54-E8DB-AC15-68F6814D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Онлайн присъствие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3551DEE-4AC8-15D3-EBF6-796F0B5D8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863" y="1991485"/>
            <a:ext cx="10060734" cy="3884383"/>
          </a:xfrm>
        </p:spPr>
        <p:txBody>
          <a:bodyPr/>
          <a:lstStyle/>
          <a:p>
            <a:r>
              <a:rPr lang="bg-BG" dirty="0"/>
              <a:t>Уебсайт - </a:t>
            </a:r>
            <a:r>
              <a:rPr lang="en-US" dirty="0"/>
              <a:t>https://dg-krasnovo.com/</a:t>
            </a:r>
            <a:r>
              <a:rPr lang="bg-BG" dirty="0"/>
              <a:t> </a:t>
            </a:r>
          </a:p>
          <a:p>
            <a:r>
              <a:rPr lang="bg-BG" dirty="0"/>
              <a:t>Фейсбук страница  - </a:t>
            </a:r>
            <a:r>
              <a:rPr lang="en-US" dirty="0">
                <a:hlinkClick r:id="rId2"/>
              </a:rPr>
              <a:t>https://www.facebook.com/profile.php?id</a:t>
            </a:r>
            <a:endParaRPr lang="bg-BG" dirty="0"/>
          </a:p>
          <a:p>
            <a:r>
              <a:rPr lang="bg-BG" dirty="0"/>
              <a:t>Вайбър групи с родителите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3875A85-106B-177E-BEBD-09DF0DD10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632" y="2994241"/>
            <a:ext cx="1748899" cy="31555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FD6E61B-813A-319E-FF31-69D93457E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37" y="2982099"/>
            <a:ext cx="2266792" cy="3179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750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4358BD8-D31A-B266-712F-0DE099601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65303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bg-BG" dirty="0"/>
              <a:t>Дни на отворени врати и работилнички с родители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A6B23F19-96D1-30F7-9240-2FAC62663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49" y="2654378"/>
            <a:ext cx="2377440" cy="3169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6E52FB16-5663-E83F-B21E-B5409F63F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88" y="2654378"/>
            <a:ext cx="2377440" cy="3169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25F2857-B75B-7513-F33E-DA60D4A20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055" y="2654378"/>
            <a:ext cx="2388496" cy="3184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625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C36B9D0-E3E7-B5A5-8D4B-0E429C88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Участия в местни събития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64678A3-09FE-0B90-FA56-BC0CFA29B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Детски международен фестивал за култура и изкуство </a:t>
            </a:r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CA01901-18D5-A547-164F-2B20C10FF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560" y="3198599"/>
            <a:ext cx="3407028" cy="2555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FD3F412-91CE-1EDF-54B6-CC0F7E44B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95" y="3104237"/>
            <a:ext cx="2073526" cy="2771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5F5723E-20DC-8131-D060-A2D823839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77" y="3198599"/>
            <a:ext cx="2935804" cy="2677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466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9ABB7F0-A6FC-4CF3-54C8-6F3B28C9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Училищно тържество „ Пролетна магия“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C1E03800-A150-983A-86B9-D6D0A32AF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440" y="2557993"/>
            <a:ext cx="4541722" cy="331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C503701-B6E0-26A5-2988-C8CE96E68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027" y="2557993"/>
            <a:ext cx="2508785" cy="3408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515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0765821-D4AA-50F5-7125-34DD8A15D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Празници и ежедневни дейности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843AF80-F1C3-DEF4-2CE6-AB109C66F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97" y="2578402"/>
            <a:ext cx="2708469" cy="331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86118C0-6FCB-7D23-3EEB-8AA8186E0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66" y="2553687"/>
            <a:ext cx="2651760" cy="3448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7BE2B18-813E-7C26-E3D1-D0A61CB98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604" y="2578402"/>
            <a:ext cx="2651760" cy="3399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795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6D204D1-B454-726C-66D6-D7B8E01C6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43840"/>
            <a:ext cx="9601196" cy="1303867"/>
          </a:xfrm>
        </p:spPr>
        <p:txBody>
          <a:bodyPr/>
          <a:lstStyle/>
          <a:p>
            <a:r>
              <a:rPr lang="bg-BG" b="1" i="1" dirty="0"/>
              <a:t>Заключение</a:t>
            </a:r>
            <a:endParaRPr lang="en-US" b="1" i="1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F661DA4-5DF5-1F62-C181-422E3A463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Механизмът</a:t>
            </a:r>
            <a:r>
              <a:rPr lang="ru-RU" dirty="0"/>
              <a:t> за обхват в </a:t>
            </a:r>
            <a:r>
              <a:rPr lang="ru-RU" dirty="0" err="1"/>
              <a:t>детската</a:t>
            </a:r>
            <a:r>
              <a:rPr lang="ru-RU" dirty="0"/>
              <a:t> градина е </a:t>
            </a:r>
            <a:r>
              <a:rPr lang="ru-RU" dirty="0" err="1"/>
              <a:t>ключов</a:t>
            </a:r>
            <a:r>
              <a:rPr lang="ru-RU" dirty="0"/>
              <a:t> инструмент за </a:t>
            </a:r>
            <a:r>
              <a:rPr lang="ru-RU" dirty="0" err="1"/>
              <a:t>гарантиране</a:t>
            </a:r>
            <a:r>
              <a:rPr lang="ru-RU" dirty="0"/>
              <a:t> на </a:t>
            </a:r>
            <a:r>
              <a:rPr lang="ru-RU" dirty="0" err="1"/>
              <a:t>равния</a:t>
            </a:r>
            <a:r>
              <a:rPr lang="ru-RU" dirty="0"/>
              <a:t> </a:t>
            </a:r>
            <a:r>
              <a:rPr lang="ru-RU" dirty="0" err="1"/>
              <a:t>достъп</a:t>
            </a:r>
            <a:r>
              <a:rPr lang="ru-RU" dirty="0"/>
              <a:t> до </a:t>
            </a:r>
            <a:r>
              <a:rPr lang="ru-RU" dirty="0" err="1"/>
              <a:t>предучилищно</a:t>
            </a:r>
            <a:r>
              <a:rPr lang="ru-RU" dirty="0"/>
              <a:t> образование и </a:t>
            </a:r>
            <a:r>
              <a:rPr lang="ru-RU" dirty="0" err="1"/>
              <a:t>ранно</a:t>
            </a:r>
            <a:r>
              <a:rPr lang="ru-RU" dirty="0"/>
              <a:t> развитие на всяко </a:t>
            </a:r>
            <a:r>
              <a:rPr lang="ru-RU" dirty="0" err="1"/>
              <a:t>дете</a:t>
            </a:r>
            <a:r>
              <a:rPr lang="ru-RU" dirty="0"/>
              <a:t>. Чрез </a:t>
            </a:r>
            <a:r>
              <a:rPr lang="ru-RU" dirty="0" err="1"/>
              <a:t>ефективно</a:t>
            </a:r>
            <a:r>
              <a:rPr lang="ru-RU" dirty="0"/>
              <a:t> взаимодействие между </a:t>
            </a:r>
            <a:r>
              <a:rPr lang="ru-RU" dirty="0" err="1"/>
              <a:t>институциите</a:t>
            </a:r>
            <a:r>
              <a:rPr lang="ru-RU" dirty="0"/>
              <a:t> и </a:t>
            </a:r>
            <a:r>
              <a:rPr lang="ru-RU" dirty="0" err="1"/>
              <a:t>семейството</a:t>
            </a:r>
            <a:r>
              <a:rPr lang="ru-RU" dirty="0"/>
              <a:t> се </a:t>
            </a:r>
            <a:r>
              <a:rPr lang="ru-RU" dirty="0" err="1"/>
              <a:t>осигурява</a:t>
            </a:r>
            <a:r>
              <a:rPr lang="ru-RU" dirty="0"/>
              <a:t> не само </a:t>
            </a:r>
            <a:r>
              <a:rPr lang="ru-RU" dirty="0" err="1"/>
              <a:t>включването</a:t>
            </a:r>
            <a:r>
              <a:rPr lang="ru-RU" dirty="0"/>
              <a:t>, но и </a:t>
            </a:r>
            <a:r>
              <a:rPr lang="ru-RU" dirty="0" err="1"/>
              <a:t>задържането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в </a:t>
            </a:r>
            <a:r>
              <a:rPr lang="ru-RU" dirty="0" err="1"/>
              <a:t>образователната</a:t>
            </a:r>
            <a:r>
              <a:rPr lang="ru-RU" dirty="0"/>
              <a:t> система. </a:t>
            </a:r>
            <a:r>
              <a:rPr lang="ru-RU" dirty="0" err="1"/>
              <a:t>Успешното</a:t>
            </a:r>
            <a:r>
              <a:rPr lang="ru-RU" dirty="0"/>
              <a:t> </a:t>
            </a:r>
            <a:r>
              <a:rPr lang="ru-RU" dirty="0" err="1"/>
              <a:t>прилагане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механизъм</a:t>
            </a:r>
            <a:r>
              <a:rPr lang="ru-RU" dirty="0"/>
              <a:t> </a:t>
            </a:r>
            <a:r>
              <a:rPr lang="ru-RU" dirty="0" err="1"/>
              <a:t>допринася</a:t>
            </a:r>
            <a:r>
              <a:rPr lang="ru-RU" dirty="0"/>
              <a:t> за </a:t>
            </a:r>
            <a:r>
              <a:rPr lang="ru-RU" dirty="0" err="1"/>
              <a:t>социалната</a:t>
            </a:r>
            <a:r>
              <a:rPr lang="ru-RU" dirty="0"/>
              <a:t> интеграция,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неравенствата</a:t>
            </a:r>
            <a:r>
              <a:rPr lang="ru-RU" dirty="0"/>
              <a:t> и </a:t>
            </a:r>
            <a:r>
              <a:rPr lang="ru-RU" dirty="0" err="1"/>
              <a:t>изграждане</a:t>
            </a:r>
            <a:r>
              <a:rPr lang="ru-RU" dirty="0"/>
              <a:t> на устойчива основа за </a:t>
            </a:r>
            <a:r>
              <a:rPr lang="ru-RU" dirty="0" err="1"/>
              <a:t>бъдещото</a:t>
            </a:r>
            <a:r>
              <a:rPr lang="ru-RU" dirty="0"/>
              <a:t> </a:t>
            </a:r>
            <a:r>
              <a:rPr lang="ru-RU" dirty="0" err="1"/>
              <a:t>училищно</a:t>
            </a:r>
            <a:r>
              <a:rPr lang="ru-RU" dirty="0"/>
              <a:t> и личностно развитие.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5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8057D35-2C8E-A2A8-9C20-EE0FEBF7E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9981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bg-BG" sz="6000" b="1" i="1" dirty="0"/>
              <a:t>БЛАГОДАРЯ ЗА ВНИМАНИЕТО!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236328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ганични">
  <a:themeElements>
    <a:clrScheme name="Органични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Органични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рганични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415</Words>
  <Application>Microsoft Office PowerPoint</Application>
  <PresentationFormat>Широк екран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8" baseType="lpstr">
      <vt:lpstr>Arial</vt:lpstr>
      <vt:lpstr>Calibri</vt:lpstr>
      <vt:lpstr>Garamond</vt:lpstr>
      <vt:lpstr>Органични</vt:lpstr>
      <vt:lpstr>ДГ“ Мечта“ с. Красново </vt:lpstr>
      <vt:lpstr>Всъщност:</vt:lpstr>
      <vt:lpstr>Въз основа на Наредба № 5 от 03.06.2016 г. за предучилищното образование </vt:lpstr>
      <vt:lpstr>Посещения на адреси</vt:lpstr>
      <vt:lpstr>Идентифициране на децата извън обхват:</vt:lpstr>
      <vt:lpstr>Мерки и дейности относно обхвата:</vt:lpstr>
      <vt:lpstr>Допънителни мерки и дейности за обхват</vt:lpstr>
      <vt:lpstr>Онлайн присъствие</vt:lpstr>
      <vt:lpstr>Дни на отворени врати и работилнички с родители</vt:lpstr>
      <vt:lpstr>Участия в местни събития</vt:lpstr>
      <vt:lpstr>Училищно тържество „ Пролетна магия“</vt:lpstr>
      <vt:lpstr>Празници и ежедневни дейности</vt:lpstr>
      <vt:lpstr>Заключение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bilyana.s.petrova@gmail.com</dc:creator>
  <cp:lastModifiedBy>bilyana.s.petrova@gmail.com</cp:lastModifiedBy>
  <cp:revision>13</cp:revision>
  <dcterms:created xsi:type="dcterms:W3CDTF">2025-11-05T12:29:39Z</dcterms:created>
  <dcterms:modified xsi:type="dcterms:W3CDTF">2025-11-07T10:07:17Z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